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0" roundtripDataSignature="AMtx7mjP6uo8Mp5Tbd+D7ERAum7ASB2Ng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1" name="Amy Latessa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FD4B371-0D99-464C-8586-FF173DFB91F8}">
  <a:tblStyle styleId="{BFD4B371-0D99-464C-8586-FF173DFB91F8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commentAuthors" Target="commentAuthor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1-07-19T15:08:58.074">
    <p:pos x="6000" y="0"/>
    <p:text>@janeecombs@gmail.com updated
_Assigned to Jane Combs_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ANenmSf4"/>
      </p:ext>
    </p:extLs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e44a7cf24a_0_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e44a7cf24a_0_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ge44a7cf24a_0_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8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8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9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0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0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2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comments" Target="../comments/comment1.xml"/><Relationship Id="rId4" Type="http://schemas.openxmlformats.org/officeDocument/2006/relationships/hyperlink" Target="mailto:combsje@ucmail.uc.edu" TargetMode="External"/><Relationship Id="rId5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xsede.org/" TargetMode="External"/><Relationship Id="rId11" Type="http://schemas.openxmlformats.org/officeDocument/2006/relationships/hyperlink" Target="https://mailuc.sharepoint.com/sites/ITatUC/SitePages/Billing,-Development,-Project-Services,-and-Research.aspx" TargetMode="External"/><Relationship Id="rId22" Type="http://schemas.openxmlformats.org/officeDocument/2006/relationships/image" Target="../media/image1.png"/><Relationship Id="rId10" Type="http://schemas.openxmlformats.org/officeDocument/2006/relationships/hyperlink" Target="https://www.uc.edu/about/provost/faculty/faculty-enrichment-center.html" TargetMode="External"/><Relationship Id="rId21" Type="http://schemas.openxmlformats.org/officeDocument/2006/relationships/hyperlink" Target="https://jetstream-cloud.org/" TargetMode="External"/><Relationship Id="rId13" Type="http://schemas.openxmlformats.org/officeDocument/2006/relationships/hyperlink" Target="about:blank" TargetMode="External"/><Relationship Id="rId12" Type="http://schemas.openxmlformats.org/officeDocument/2006/relationships/hyperlink" Target="https://www.uc.edu/about/ucit/services/develop-project-research/app-lab.html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ituc.service-now.com/kb?sys_kb_id=c0c2014c1bef8810b4a776e1dd4bcb48&amp;id=kb_article_view&amp;sysparm_rank=2&amp;sysparm_tsqueryId=d5dcbe531b1ad450b4a776e1dd4bcb99" TargetMode="External"/><Relationship Id="rId4" Type="http://schemas.openxmlformats.org/officeDocument/2006/relationships/hyperlink" Target="https://ituc.service-now.com/kb?id=kb_search&amp;query=webex" TargetMode="External"/><Relationship Id="rId9" Type="http://schemas.openxmlformats.org/officeDocument/2006/relationships/hyperlink" Target="https://www.uc.edu/about/provost/faculty/faculty-enrichment-center.html" TargetMode="External"/><Relationship Id="rId15" Type="http://schemas.openxmlformats.org/officeDocument/2006/relationships/hyperlink" Target="https://mailuc.sharepoint.com/sites/ITatUC/SiteAssets/Forms/AllItems.aspx?id=%2Fsites%2FITatUC%2FSiteAssets%2FSitePages%2FResearcher%2DQuickstart%2DGuid%2FUC%20Cyberinfrastructure%20Plan%202019%2D2023%2Epdf&amp;parent=%2Fsites%2FITatUC%2FSiteAssets%2FSitePages%2FResearcher%2DQuickstart%2DGuid" TargetMode="External"/><Relationship Id="rId14" Type="http://schemas.openxmlformats.org/officeDocument/2006/relationships/hyperlink" Target="https://mailuc.sharepoint.com/sites/ITatUC/SitePages/Researcher-Quickstart-Guid.aspx" TargetMode="External"/><Relationship Id="rId17" Type="http://schemas.openxmlformats.org/officeDocument/2006/relationships/hyperlink" Target="https://research.uc.edu/arc" TargetMode="External"/><Relationship Id="rId16" Type="http://schemas.openxmlformats.org/officeDocument/2006/relationships/hyperlink" Target="https://mailuc.sharepoint.com/sites/ITatUC/SitePages/High-Performance-Computing-(HPC).aspx" TargetMode="External"/><Relationship Id="rId5" Type="http://schemas.openxmlformats.org/officeDocument/2006/relationships/hyperlink" Target="https://ituc.service-now.com/kb?sys_kb_id=7a0d22c71b1bc410b4a776e1dd4bcb76&amp;id=kb_article_view&amp;sysparm_rank=1&amp;sysparm_tsqueryId=f8bc7a531b1ad450b4a776e1dd4bcb9f" TargetMode="External"/><Relationship Id="rId19" Type="http://schemas.openxmlformats.org/officeDocument/2006/relationships/hyperlink" Target="https://www.osc.edu/" TargetMode="External"/><Relationship Id="rId6" Type="http://schemas.openxmlformats.org/officeDocument/2006/relationships/hyperlink" Target="https://www.uc.edu/about/provost/faculty/faculty-enrichment-center.html" TargetMode="External"/><Relationship Id="rId18" Type="http://schemas.openxmlformats.org/officeDocument/2006/relationships/hyperlink" Target="https://ituc.service-now.com/sp?id=sc_cat_item&amp;sys_id=7aba6584db0f88504427ea3b4b9619ac" TargetMode="External"/><Relationship Id="rId7" Type="http://schemas.openxmlformats.org/officeDocument/2006/relationships/hyperlink" Target="https://www.uc.edu/about/provost/faculty/faculty-enrichment-center.html" TargetMode="External"/><Relationship Id="rId8" Type="http://schemas.openxmlformats.org/officeDocument/2006/relationships/hyperlink" Target="https://www.uc.edu/about/provost/faculty/faculty-enrichment-center.html" TargetMode="External"/></Relationships>
</file>

<file path=ppt/slides/_rels/slide6.xml.rels><?xml version="1.0" encoding="UTF-8" standalone="yes"?><Relationships xmlns="http://schemas.openxmlformats.org/package/2006/relationships"><Relationship Id="rId11" Type="http://schemas.openxmlformats.org/officeDocument/2006/relationships/hyperlink" Target="https://kb.uc.edu/KBArticles/OneDrive-LandingPage.aspx" TargetMode="External"/><Relationship Id="rId10" Type="http://schemas.openxmlformats.org/officeDocument/2006/relationships/hyperlink" Target="https://www.osc.edu/services/research_data_storage" TargetMode="External"/><Relationship Id="rId13" Type="http://schemas.openxmlformats.org/officeDocument/2006/relationships/hyperlink" Target="https://research.uc.edu/support/offices/export-controls/staff" TargetMode="External"/><Relationship Id="rId12" Type="http://schemas.openxmlformats.org/officeDocument/2006/relationships/hyperlink" Target="https://sciencegateways.org/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hyperlink" Target="https://listserv.uc.edu/scripts/wa.exe?A0=UC-ARC-HPC&amp;X=DF3E3074EECB29D578&amp;Y=latessak%40ucmail.uc.edu" TargetMode="External"/><Relationship Id="rId9" Type="http://schemas.openxmlformats.org/officeDocument/2006/relationships/hyperlink" Target="https://ceas.uc.edu/about/college-computing/computing-services/backing-up-research-data/isilon-san.html" TargetMode="External"/><Relationship Id="rId15" Type="http://schemas.openxmlformats.org/officeDocument/2006/relationships/hyperlink" Target="https://www.uc.edu/content/dam/refresh/ucit-62/website-documents/Rates%20for%20Website%20-%20Monthly%20-%20FY21.pdf" TargetMode="External"/><Relationship Id="rId14" Type="http://schemas.openxmlformats.org/officeDocument/2006/relationships/hyperlink" Target="http://www.uc.edu/ucit/services/storage-servers.html" TargetMode="External"/><Relationship Id="rId17" Type="http://schemas.openxmlformats.org/officeDocument/2006/relationships/hyperlink" Target="https://asperasoft.com/" TargetMode="External"/><Relationship Id="rId16" Type="http://schemas.openxmlformats.org/officeDocument/2006/relationships/hyperlink" Target="https://www.globus.org/" TargetMode="External"/><Relationship Id="rId5" Type="http://schemas.openxmlformats.org/officeDocument/2006/relationships/hyperlink" Target="https://listserv.uc.edu/scripts/wa.exe?A0=UC-RESEARCHCOMP&amp;X=E20490EEAB565DB9BB&amp;Y=latessak%40ucmail.uc.edu" TargetMode="External"/><Relationship Id="rId6" Type="http://schemas.openxmlformats.org/officeDocument/2006/relationships/hyperlink" Target="https://listserv.uc.edu/scripts/wa.exe?SUBED1=SCIENCENET_TAG&amp;A=1" TargetMode="External"/><Relationship Id="rId7" Type="http://schemas.openxmlformats.org/officeDocument/2006/relationships/hyperlink" Target="https://listserv.uc.edu/scripts/wa.exe?SUBED1=OSC-HPC-USERS&amp;A=1" TargetMode="External"/><Relationship Id="rId8" Type="http://schemas.openxmlformats.org/officeDocument/2006/relationships/hyperlink" Target="mailto:DCS2@LISTSERV.UC.EDU" TargetMode="External"/></Relationships>
</file>

<file path=ppt/slides/_rels/slide7.xml.rels><?xml version="1.0" encoding="UTF-8" standalone="yes"?><Relationships xmlns="http://schemas.openxmlformats.org/package/2006/relationships"><Relationship Id="rId11" Type="http://schemas.openxmlformats.org/officeDocument/2006/relationships/hyperlink" Target="https://libraries.uc.edu/research-teaching-support/workshops.html" TargetMode="External"/><Relationship Id="rId10" Type="http://schemas.openxmlformats.org/officeDocument/2006/relationships/hyperlink" Target="https://www.osc.edu/events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hyperlink" Target="https://mailuc.sharepoint.com/sites/ITatUC/SitePages/High-Performance-Computing-(HPC).aspx" TargetMode="External"/><Relationship Id="rId9" Type="http://schemas.openxmlformats.org/officeDocument/2006/relationships/hyperlink" Target="https://www.psc.edu/xsede-hpc-series-all-workshops" TargetMode="External"/><Relationship Id="rId5" Type="http://schemas.openxmlformats.org/officeDocument/2006/relationships/hyperlink" Target="https://ucsim.uc.edu/blog/" TargetMode="External"/><Relationship Id="rId6" Type="http://schemas.openxmlformats.org/officeDocument/2006/relationships/hyperlink" Target="https://www.uc.edu/ucomm/web.html" TargetMode="External"/><Relationship Id="rId7" Type="http://schemas.openxmlformats.org/officeDocument/2006/relationships/hyperlink" Target="https://homepages.uc.edu/cgi-sys/defaultwebpage.cgi" TargetMode="External"/><Relationship Id="rId8" Type="http://schemas.openxmlformats.org/officeDocument/2006/relationships/hyperlink" Target="https://libraries.uc.edu/research-teaching-support/research-data-services/data-computational-science-series.html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0" y="216576"/>
            <a:ext cx="12192000" cy="4266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 sz="4400"/>
              <a:t>UC New Faculty Orientation</a:t>
            </a:r>
            <a:br>
              <a:rPr b="1" lang="en-US" sz="4400"/>
            </a:br>
            <a:br>
              <a:rPr lang="en-US" sz="4400"/>
            </a:br>
            <a:r>
              <a:rPr lang="en-US" sz="4400"/>
              <a:t>Research Computing and Data</a:t>
            </a:r>
            <a:br>
              <a:rPr lang="en-US" sz="4400"/>
            </a:br>
            <a:r>
              <a:rPr lang="en-US" sz="4400"/>
              <a:t>&amp;</a:t>
            </a:r>
            <a:br>
              <a:rPr lang="en-US" sz="4400"/>
            </a:br>
            <a:r>
              <a:rPr lang="en-US" sz="4400"/>
              <a:t>Advanced Research Computing</a:t>
            </a:r>
            <a:br>
              <a:rPr lang="en-US" sz="4400"/>
            </a:br>
            <a:br>
              <a:rPr lang="en-US" sz="4400"/>
            </a:br>
            <a:r>
              <a:rPr lang="en-US" sz="3600"/>
              <a:t>July 2021</a:t>
            </a:r>
            <a:endParaRPr/>
          </a:p>
        </p:txBody>
      </p:sp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1524000" y="4483175"/>
            <a:ext cx="9144000" cy="223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en-US"/>
              <a:t>Jane Combs</a:t>
            </a:r>
            <a:br>
              <a:rPr b="1" lang="en-US"/>
            </a:br>
            <a:r>
              <a:rPr i="1" lang="en-US" sz="2000">
                <a:latin typeface="Arial"/>
                <a:ea typeface="Arial"/>
                <a:cs typeface="Arial"/>
                <a:sym typeface="Arial"/>
              </a:rPr>
              <a:t>Associate Director, Department of Strategic</a:t>
            </a:r>
            <a:r>
              <a:rPr lang="en-US" sz="20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i="1" lang="en-US" sz="2000">
                <a:latin typeface="Arial"/>
                <a:ea typeface="Arial"/>
                <a:cs typeface="Arial"/>
                <a:sym typeface="Arial"/>
              </a:rPr>
              <a:t>Programs &amp; Signature Initiatives </a:t>
            </a:r>
            <a:br>
              <a:rPr i="1" lang="en-US" sz="2000">
                <a:latin typeface="Arial"/>
                <a:ea typeface="Arial"/>
                <a:cs typeface="Arial"/>
                <a:sym typeface="Arial"/>
              </a:rPr>
            </a:br>
            <a:r>
              <a:rPr i="1" lang="en-US" sz="2000">
                <a:latin typeface="Arial"/>
                <a:ea typeface="Arial"/>
                <a:cs typeface="Arial"/>
                <a:sym typeface="Arial"/>
              </a:rPr>
              <a:t>Research Computing and Data</a:t>
            </a:r>
            <a:br>
              <a:rPr i="1" lang="en-US" sz="2000">
                <a:latin typeface="Arial"/>
                <a:ea typeface="Arial"/>
                <a:cs typeface="Arial"/>
                <a:sym typeface="Arial"/>
              </a:rPr>
            </a:br>
            <a:r>
              <a:rPr lang="en-US" sz="2000">
                <a:latin typeface="Arial"/>
                <a:ea typeface="Arial"/>
                <a:cs typeface="Arial"/>
                <a:sym typeface="Arial"/>
              </a:rPr>
              <a:t>University of Cincinnati Office of Research</a:t>
            </a:r>
            <a:br>
              <a:rPr lang="en-US" sz="2000"/>
            </a:br>
            <a:r>
              <a:rPr lang="en-US" sz="2000" u="sng">
                <a:solidFill>
                  <a:schemeClr val="hlink"/>
                </a:solidFill>
                <a:hlinkClick r:id="rId4"/>
              </a:rPr>
              <a:t>combsje@ucmail.uc.edu</a:t>
            </a:r>
            <a:endParaRPr sz="2000"/>
          </a:p>
          <a:p>
            <a:pPr indent="0" lvl="1" marL="45720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(513) 556 - 0874</a:t>
            </a:r>
            <a:endParaRPr/>
          </a:p>
        </p:txBody>
      </p:sp>
      <p:pic>
        <p:nvPicPr>
          <p:cNvPr descr="UC Logo - University of Cincinnati [uc.edu] Download Vector" id="90" name="Google Shape;90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078720" y="5914571"/>
            <a:ext cx="2113280" cy="9434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1"/>
          <p:cNvSpPr txBox="1"/>
          <p:nvPr>
            <p:ph type="title"/>
          </p:nvPr>
        </p:nvSpPr>
        <p:spPr>
          <a:xfrm>
            <a:off x="838200" y="365125"/>
            <a:ext cx="10515600" cy="7794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Available Software</a:t>
            </a:r>
            <a:endParaRPr/>
          </a:p>
        </p:txBody>
      </p:sp>
      <p:sp>
        <p:nvSpPr>
          <p:cNvPr id="157" name="Google Shape;157;p11"/>
          <p:cNvSpPr txBox="1"/>
          <p:nvPr>
            <p:ph idx="1" type="body"/>
          </p:nvPr>
        </p:nvSpPr>
        <p:spPr>
          <a:xfrm>
            <a:off x="838200" y="1289785"/>
            <a:ext cx="10515600" cy="48871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OpenHPC environment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Warewulf cluster provisioning system and managed by the SLURM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Developmental tools, including compilers, OpenMP, MPI, OpenMPI libraries for parallel code development, debuggers, and open source AI tools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FLEXlm being installed so that individual researchers can easily maintain and use their software resources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User login is based on UC/AD, so that user groups and easier access</a:t>
            </a:r>
            <a:endParaRPr/>
          </a:p>
        </p:txBody>
      </p:sp>
      <p:pic>
        <p:nvPicPr>
          <p:cNvPr descr="UC Logo - University of Cincinnati [uc.edu] Download Vector" id="158" name="Google Shape;158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78720" y="5914571"/>
            <a:ext cx="2113280" cy="9434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e44a7cf24a_0_3"/>
          <p:cNvSpPr txBox="1"/>
          <p:nvPr>
            <p:ph type="title"/>
          </p:nvPr>
        </p:nvSpPr>
        <p:spPr>
          <a:xfrm>
            <a:off x="838200" y="0"/>
            <a:ext cx="10515600" cy="9213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Available Software</a:t>
            </a:r>
            <a:endParaRPr/>
          </a:p>
        </p:txBody>
      </p:sp>
      <p:graphicFrame>
        <p:nvGraphicFramePr>
          <p:cNvPr id="165" name="Google Shape;165;ge44a7cf24a_0_3"/>
          <p:cNvGraphicFramePr/>
          <p:nvPr/>
        </p:nvGraphicFramePr>
        <p:xfrm>
          <a:off x="572050" y="921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{BFD4B371-0D99-464C-8586-FF173DFB91F8}</a:tableStyleId>
              </a:tblPr>
              <a:tblGrid>
                <a:gridCol w="1541950"/>
                <a:gridCol w="3345775"/>
              </a:tblGrid>
              <a:tr h="4568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100">
                          <a:solidFill>
                            <a:srgbClr val="2C2826"/>
                          </a:solidFill>
                        </a:rPr>
                        <a:t>Software</a:t>
                      </a:r>
                      <a:endParaRPr b="1"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100">
                          <a:solidFill>
                            <a:srgbClr val="2C2826"/>
                          </a:solidFill>
                        </a:rPr>
                        <a:t>Version Available</a:t>
                      </a:r>
                      <a:endParaRPr b="1"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568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Abaqus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2016, 2018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568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Anaconda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2.0, 3.0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568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ANSYS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19.2, 21.0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568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Cantera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2.4.0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568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Cmake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3.15.4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568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Cp2k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7.1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568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Dakota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6.9, 6.11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568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GNU Compilers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5.4.0, 7.3.0, 8.3.0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568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Gromacs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2019.2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568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Hwloc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2.1.0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66" name="Google Shape;166;ge44a7cf24a_0_3"/>
          <p:cNvGraphicFramePr/>
          <p:nvPr/>
        </p:nvGraphicFramePr>
        <p:xfrm>
          <a:off x="6570300" y="57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{BFD4B371-0D99-464C-8586-FF173DFB91F8}</a:tableStyleId>
              </a:tblPr>
              <a:tblGrid>
                <a:gridCol w="1577475"/>
                <a:gridCol w="3422850"/>
              </a:tblGrid>
              <a:tr h="2798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Intel compilers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2013.1.117, 2018.2.199, 2019.4.243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98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Intel MPI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5.0.3.049, 2018.2.199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98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Julia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1.3.0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98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MATLAB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2018b, 2019a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98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Maxquant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1.6.17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98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Numeca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12.2, 13.2, 14.1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98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OpenMPI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1,6.5, 2.1.2, 3.0.4, 4.0.0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98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Pmix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2.2.2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98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Prun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1.3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98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Silo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4.10.2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98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Singularity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3.4.1,3.7.1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98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Star CCM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12.02, 13.06, 14.06, 15.02, 15.04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98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T_Blade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C2826"/>
                          </a:solidFill>
                        </a:rPr>
                        <a:t>3</a:t>
                      </a:r>
                      <a:endParaRPr sz="1100">
                        <a:solidFill>
                          <a:srgbClr val="2C2826"/>
                        </a:solidFill>
                      </a:endParaRPr>
                    </a:p>
                  </a:txBody>
                  <a:tcPr marT="91425" marB="91425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2"/>
          <p:cNvSpPr txBox="1"/>
          <p:nvPr>
            <p:ph type="title"/>
          </p:nvPr>
        </p:nvSpPr>
        <p:spPr>
          <a:xfrm>
            <a:off x="838200" y="0"/>
            <a:ext cx="10515600" cy="10368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Other Services</a:t>
            </a:r>
            <a:endParaRPr/>
          </a:p>
        </p:txBody>
      </p:sp>
      <p:sp>
        <p:nvSpPr>
          <p:cNvPr id="172" name="Google Shape;172;p12"/>
          <p:cNvSpPr txBox="1"/>
          <p:nvPr>
            <p:ph idx="1" type="body"/>
          </p:nvPr>
        </p:nvSpPr>
        <p:spPr>
          <a:xfrm>
            <a:off x="838200" y="1491916"/>
            <a:ext cx="10515600" cy="46850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User training and support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Data &amp; Computational Science Series 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/>
              <a:t>E.g., Linux 101, HPC 101, XSEDE monthly HPC workshops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installation of codes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Procurement and consulting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cheaper negotiated rates for faculty who would like to purchase hardware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software consulting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installation in the ARC with 24x7 data center operations (no worries about cooling, power, racks, head node, etc.)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Commodity services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high-speed data transfer through UCSN and OARnet (10-40 GB/s)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high-speed scratch storage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back-up, recovery and data security</a:t>
            </a:r>
            <a:endParaRPr/>
          </a:p>
        </p:txBody>
      </p:sp>
      <p:pic>
        <p:nvPicPr>
          <p:cNvPr descr="UC Logo - University of Cincinnati [uc.edu] Download Vector" id="173" name="Google Shape;173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78720" y="5914571"/>
            <a:ext cx="2113280" cy="9434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3"/>
          <p:cNvSpPr txBox="1"/>
          <p:nvPr>
            <p:ph type="title"/>
          </p:nvPr>
        </p:nvSpPr>
        <p:spPr>
          <a:xfrm>
            <a:off x="0" y="0"/>
            <a:ext cx="12192000" cy="9434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Custom Quotes for Grant Proposals</a:t>
            </a:r>
            <a:endParaRPr/>
          </a:p>
        </p:txBody>
      </p:sp>
      <p:pic>
        <p:nvPicPr>
          <p:cNvPr descr="UC Logo - University of Cincinnati [uc.edu] Download Vector" id="179" name="Google Shape;179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78720" y="5914571"/>
            <a:ext cx="2113280" cy="9434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57613" y="818148"/>
            <a:ext cx="8721107" cy="58611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/>
          <p:nvPr>
            <p:ph type="title"/>
          </p:nvPr>
        </p:nvSpPr>
        <p:spPr>
          <a:xfrm>
            <a:off x="838200" y="18255"/>
            <a:ext cx="10515600" cy="11263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Research Computing &amp; Data (RCD)</a:t>
            </a:r>
            <a:endParaRPr/>
          </a:p>
        </p:txBody>
      </p:sp>
      <p:sp>
        <p:nvSpPr>
          <p:cNvPr id="96" name="Google Shape;96;p2"/>
          <p:cNvSpPr txBox="1"/>
          <p:nvPr>
            <p:ph idx="1" type="body"/>
          </p:nvPr>
        </p:nvSpPr>
        <p:spPr>
          <a:xfrm>
            <a:off x="419100" y="1353910"/>
            <a:ext cx="113538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RCD provides access to a variety of digital research infrastructure services to faculty, research staff, postdoctoral and graduate students, academic colleges and departments, including the UC College of Medicine. 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RCD is a focused researcher-facing team that provides direct outreach, training and resource recommendations to faculty and students, conducts investigation &amp; integration of new technologies, and coordinates between campus technology providers to deliver solutions directly to researchers.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descr="UC Logo - University of Cincinnati [uc.edu] Download Vector" id="97" name="Google Shape;9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78720" y="5914571"/>
            <a:ext cx="2113280" cy="9434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/>
          <p:nvPr>
            <p:ph type="ctrTitle"/>
          </p:nvPr>
        </p:nvSpPr>
        <p:spPr>
          <a:xfrm>
            <a:off x="0" y="375386"/>
            <a:ext cx="12192000" cy="94343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/>
              <a:t>Infrastructure Support for Research Projects</a:t>
            </a:r>
            <a:endParaRPr/>
          </a:p>
        </p:txBody>
      </p:sp>
      <p:sp>
        <p:nvSpPr>
          <p:cNvPr id="103" name="Google Shape;103;p3"/>
          <p:cNvSpPr txBox="1"/>
          <p:nvPr>
            <p:ph idx="1" type="subTitle"/>
          </p:nvPr>
        </p:nvSpPr>
        <p:spPr>
          <a:xfrm>
            <a:off x="1687629" y="1318815"/>
            <a:ext cx="9144000" cy="45140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/>
              <a:t>Data Management Planning</a:t>
            </a:r>
            <a:endParaRPr/>
          </a:p>
          <a:p>
            <a:pPr indent="-285750" lvl="2" marL="12001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/>
              <a:t>Data Collection/Transfer – Network (local and wide)</a:t>
            </a:r>
            <a:endParaRPr/>
          </a:p>
          <a:p>
            <a:pPr indent="-285750" lvl="2" marL="12001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/>
              <a:t>Data Analysis, modeling, simulation, visualization, AI, Machine Learning</a:t>
            </a:r>
            <a:endParaRPr/>
          </a:p>
          <a:p>
            <a:pPr indent="-285750" lvl="2" marL="12001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/>
              <a:t>Data Storage, Backup, Recovery</a:t>
            </a:r>
            <a:endParaRPr/>
          </a:p>
          <a:p>
            <a:pPr indent="-285750" lvl="2" marL="12001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/>
              <a:t>Data Distribution, Sharing, Communication</a:t>
            </a:r>
            <a:endParaRPr/>
          </a:p>
          <a:p>
            <a:pPr indent="-285750" lvl="2" marL="12001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/>
              <a:t>Collaboration 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000"/>
              <a:t>Documents</a:t>
            </a:r>
            <a:endParaRPr/>
          </a:p>
          <a:p>
            <a:pPr indent="-571500" lvl="1" marL="10287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/>
              <a:t>Cyberinfrastructure (CI) Plan</a:t>
            </a:r>
            <a:endParaRPr/>
          </a:p>
          <a:p>
            <a:pPr indent="-571500" lvl="1" marL="10287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/>
              <a:t>Resources and Facilities</a:t>
            </a:r>
            <a:endParaRPr/>
          </a:p>
          <a:p>
            <a:pPr indent="-571500" lvl="1" marL="10287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/>
              <a:t>Custom Quotes for HPC resources</a:t>
            </a:r>
            <a:endParaRPr/>
          </a:p>
          <a:p>
            <a:pPr indent="-571500" lvl="1" marL="10287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/>
              <a:t>Credit ARC facility resources</a:t>
            </a:r>
            <a:endParaRPr sz="26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pic>
        <p:nvPicPr>
          <p:cNvPr descr="UC Logo - University of Cincinnati [uc.edu] Download Vector" id="104" name="Google Shape;10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78720" y="5914571"/>
            <a:ext cx="2113280" cy="9434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/>
          <p:nvPr>
            <p:ph type="ctrTitle"/>
          </p:nvPr>
        </p:nvSpPr>
        <p:spPr>
          <a:xfrm>
            <a:off x="0" y="0"/>
            <a:ext cx="12192000" cy="11997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/>
              <a:t>Data Lifecycle – Where do we fit?</a:t>
            </a:r>
            <a:endParaRPr/>
          </a:p>
        </p:txBody>
      </p:sp>
      <p:pic>
        <p:nvPicPr>
          <p:cNvPr id="110" name="Google Shape;11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83278" y="1601732"/>
            <a:ext cx="9825443" cy="390407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C Logo - University of Cincinnati [uc.edu] Download Vector" id="111" name="Google Shape;111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078720" y="5914571"/>
            <a:ext cx="2113280" cy="9434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"/>
          <p:cNvSpPr txBox="1"/>
          <p:nvPr>
            <p:ph type="ctrTitle"/>
          </p:nvPr>
        </p:nvSpPr>
        <p:spPr>
          <a:xfrm>
            <a:off x="1524000" y="1"/>
            <a:ext cx="9144000" cy="94343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/>
              <a:t>Services &amp; Solutions</a:t>
            </a:r>
            <a:endParaRPr/>
          </a:p>
        </p:txBody>
      </p:sp>
      <p:graphicFrame>
        <p:nvGraphicFramePr>
          <p:cNvPr id="117" name="Google Shape;117;p5"/>
          <p:cNvGraphicFramePr/>
          <p:nvPr/>
        </p:nvGraphicFramePr>
        <p:xfrm>
          <a:off x="654518" y="87969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{BFD4B371-0D99-464C-8586-FF173DFB91F8}</a:tableStyleId>
              </a:tblPr>
              <a:tblGrid>
                <a:gridCol w="3383325"/>
                <a:gridCol w="4349675"/>
                <a:gridCol w="2598125"/>
              </a:tblGrid>
              <a:tr h="25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4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SERVICE</a:t>
                      </a:r>
                      <a:endParaRPr b="0" i="0" sz="1400" u="none" cap="none" strike="noStrike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950" marB="0" marR="49975" marL="499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45720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4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TOOLS</a:t>
                      </a:r>
                      <a:endParaRPr b="0" i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950" marB="0" marR="49975" marL="499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4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NOTES</a:t>
                      </a:r>
                      <a:r>
                        <a:rPr b="1" baseline="30000" i="0" lang="en-US" sz="14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b="0" i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950" marB="0" marR="49975" marL="499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</a:tr>
              <a:tr h="868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Collaboration and Administrative Tools</a:t>
                      </a:r>
                      <a:endParaRPr b="0" i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b="0" i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950" marB="0" marR="49975" marL="499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b="0" i="0" lang="en-US" sz="14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3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Sharepoint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Web &amp; Teleconferencing solutions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1" marL="62865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b="0" i="0" lang="en-US" sz="14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4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WebEx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1" marL="62865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b="0" i="0" lang="en-US" sz="14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5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Teams</a:t>
                      </a:r>
                      <a:endParaRPr b="0" i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950" marB="0" marR="49975" marL="499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 charge for these services.</a:t>
                      </a:r>
                      <a:endParaRPr b="0" i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950" marB="0" marR="49975" marL="499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256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Consultation Hours (in conjunction with FEC)</a:t>
                      </a:r>
                      <a:endParaRPr b="0" i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950" marB="0" marR="49975" marL="499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b="0" i="0" lang="en-US" sz="14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6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2</a:t>
                      </a:r>
                      <a:r>
                        <a:rPr b="0" baseline="30000" i="0" lang="en-US" sz="14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7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nd</a:t>
                      </a:r>
                      <a:r>
                        <a:rPr b="0" i="0" lang="en-US" sz="14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8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 Tuesday afternoon &amp; 4</a:t>
                      </a:r>
                      <a:r>
                        <a:rPr b="0" baseline="30000" i="0" lang="en-US" sz="14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9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th</a:t>
                      </a:r>
                      <a:r>
                        <a:rPr b="0" i="0" lang="en-US" sz="14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0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 Friday morning</a:t>
                      </a:r>
                      <a:endParaRPr b="0" i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950" marB="0" marR="49975" marL="499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Virtual: by appointment or “walk-in”</a:t>
                      </a:r>
                      <a:endParaRPr b="0" i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950" marB="0" marR="49975" marL="499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868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1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Database development &amp; project data management</a:t>
                      </a:r>
                      <a:endParaRPr b="0" i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950" marB="0" marR="49975" marL="499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71450" lvl="0" marL="17145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Interactive web applications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Surveys and data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Database driven applications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b="0" i="0" lang="en-US" sz="14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2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App Lab on Main</a:t>
                      </a:r>
                      <a:endParaRPr b="0" i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950" marB="0" marR="49975" marL="499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May incur programming and database charges.</a:t>
                      </a:r>
                      <a:endParaRPr b="0" i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950" marB="0" marR="49975" marL="499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6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Digital Repository</a:t>
                      </a:r>
                      <a:endParaRPr b="0" i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950" marB="0" marR="49975" marL="499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b="0" i="0" lang="en-US" sz="14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3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Scholar@UC</a:t>
                      </a:r>
                      <a:endParaRPr b="0" i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950" marB="0" marR="49975" marL="499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 charge for these services.</a:t>
                      </a:r>
                      <a:endParaRPr b="0" i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950" marB="0" marR="49975" marL="499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868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4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Grant support services</a:t>
                      </a:r>
                      <a:endParaRPr b="0" i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950" marB="0" marR="49975" marL="499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71450" lvl="0" marL="17145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b="0" i="0" lang="en-US" sz="14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5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Campus Cyberinfrastructure (CI) plan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Network diagrams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Computing resource costs estimates &amp; technical descriptions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Data security &amp; compliance planning</a:t>
                      </a:r>
                      <a:endParaRPr b="0" i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950" marB="0" marR="49975" marL="499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 charge for these services.</a:t>
                      </a:r>
                      <a:endParaRPr b="0" i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Email:</a:t>
                      </a:r>
                      <a:r>
                        <a:rPr b="0" i="0" lang="en-US" sz="1400" u="none" cap="none" strike="noStrike">
                          <a:solidFill>
                            <a:srgbClr val="0563C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ucitresearch@uc.edu</a:t>
                      </a:r>
                      <a:endParaRPr b="0" i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950" marB="0" marR="49975" marL="499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658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6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High Performance Computing</a:t>
                      </a:r>
                      <a:endParaRPr b="0" i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950" marB="0" marR="49975" marL="499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b="0" i="0" lang="en-US" sz="14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7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UC Advanced Research Computing (ARC) Facility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1" marL="62865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b="0" i="0" lang="en-US" sz="14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8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ServiceNow ARC access request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b="0" i="0" lang="en-US" sz="14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9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Ohio Supercomputer Center (OSC)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b="0" i="0" lang="en-US" sz="14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20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The Extreme Science and Engineering Discovery Environment (XSEDE) resources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b="0" i="0" lang="en-US" sz="14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21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Jetstream</a:t>
                      </a:r>
                      <a:r>
                        <a:rPr b="0" i="0" lang="en-US" sz="1400" u="sng" cap="none" strike="noStrike">
                          <a:solidFill>
                            <a:srgbClr val="0563C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 </a:t>
                      </a: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Cloud-based and on-demand, the 24/7 system includes discipline-specific apps.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Cloud services (AWS, Azure, Google)</a:t>
                      </a:r>
                      <a:endParaRPr b="0" i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950" marB="0" marR="49975" marL="499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ARC: nominal charges may apply</a:t>
                      </a:r>
                      <a:endParaRPr b="0" i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OSC: charges may apply</a:t>
                      </a:r>
                      <a:endParaRPr b="0" i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XSEDE: basic allocations are free to researchers</a:t>
                      </a:r>
                      <a:endParaRPr b="0" i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Jetstream: free</a:t>
                      </a:r>
                      <a:endParaRPr b="0" i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950" marB="0" marR="49975" marL="499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pic>
        <p:nvPicPr>
          <p:cNvPr descr="UC Logo - University of Cincinnati [uc.edu] Download Vector" id="118" name="Google Shape;118;p5"/>
          <p:cNvPicPr preferRelativeResize="0"/>
          <p:nvPr/>
        </p:nvPicPr>
        <p:blipFill rotWithShape="1">
          <a:blip r:embed="rId22">
            <a:alphaModFix/>
          </a:blip>
          <a:srcRect b="0" l="0" r="0" t="0"/>
          <a:stretch/>
        </p:blipFill>
        <p:spPr>
          <a:xfrm>
            <a:off x="10078720" y="5914571"/>
            <a:ext cx="2113280" cy="9434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"/>
          <p:cNvSpPr txBox="1"/>
          <p:nvPr>
            <p:ph type="ctrTitle"/>
          </p:nvPr>
        </p:nvSpPr>
        <p:spPr>
          <a:xfrm>
            <a:off x="1524000" y="1"/>
            <a:ext cx="9144000" cy="8373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/>
              <a:t>Services &amp; Solutions</a:t>
            </a:r>
            <a:endParaRPr/>
          </a:p>
        </p:txBody>
      </p:sp>
      <p:pic>
        <p:nvPicPr>
          <p:cNvPr descr="UC Logo - University of Cincinnati [uc.edu] Download Vector" id="124" name="Google Shape;124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78720" y="5914571"/>
            <a:ext cx="2113280" cy="94342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5" name="Google Shape;125;p6"/>
          <p:cNvGraphicFramePr/>
          <p:nvPr/>
        </p:nvGraphicFramePr>
        <p:xfrm>
          <a:off x="935228" y="83739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{BFD4B371-0D99-464C-8586-FF173DFB91F8}</a:tableStyleId>
              </a:tblPr>
              <a:tblGrid>
                <a:gridCol w="3349100"/>
                <a:gridCol w="4314675"/>
                <a:gridCol w="2536350"/>
              </a:tblGrid>
              <a:tr h="329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SERVICE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45720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TOOLS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NOTES</a:t>
                      </a:r>
                      <a:r>
                        <a:rPr b="1" baseline="30000" lang="en-US" sz="14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6" name="Google Shape;126;p6"/>
          <p:cNvGraphicFramePr/>
          <p:nvPr/>
        </p:nvGraphicFramePr>
        <p:xfrm>
          <a:off x="935228" y="162679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{BFD4B371-0D99-464C-8586-FF173DFB91F8}</a:tableStyleId>
              </a:tblPr>
              <a:tblGrid>
                <a:gridCol w="3349100"/>
                <a:gridCol w="4314675"/>
                <a:gridCol w="2536350"/>
              </a:tblGrid>
              <a:tr h="782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Listservs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0300" marL="503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∙"/>
                      </a:pPr>
                      <a:r>
                        <a:rPr lang="en-US" sz="14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4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UC-ARC-HPC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∙"/>
                      </a:pPr>
                      <a:r>
                        <a:rPr lang="en-US" sz="14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5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UC-RESEARCHCOMP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∙"/>
                      </a:pPr>
                      <a:r>
                        <a:rPr lang="en-US" sz="14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6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UC_ScienceNet (UCSN)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∙"/>
                      </a:pPr>
                      <a:r>
                        <a:rPr lang="en-US" sz="1400" u="sng" cap="none" strike="noStrike">
                          <a:solidFill>
                            <a:srgbClr val="000000"/>
                          </a:solidFill>
                          <a:highlight>
                            <a:srgbClr val="D3D3D3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  <a:hlinkClick r:id="rId7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OSC-HPC-USERS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∙"/>
                      </a:pPr>
                      <a:r>
                        <a:rPr lang="en-US" sz="1400" u="sng" cap="none" strike="noStrike">
                          <a:solidFill>
                            <a:srgbClr val="000000"/>
                          </a:solidFill>
                          <a:highlight>
                            <a:srgbClr val="D3D3D3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  <a:hlinkClick r:id="rId8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DCS2</a:t>
                      </a:r>
                      <a:r>
                        <a:rPr lang="en-US" sz="1400" u="none" cap="none" strike="noStrike">
                          <a:solidFill>
                            <a:srgbClr val="000000"/>
                          </a:solidFill>
                          <a:highlight>
                            <a:srgbClr val="D3D3D3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(Data &amp; Computational Science </a:t>
                      </a:r>
                      <a:r>
                        <a:rPr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Series)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0300" marL="503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0300" marL="503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621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Research Data Storage-Enterprise 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0300" marL="503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563C1"/>
                        </a:buClr>
                        <a:buSzPts val="1400"/>
                        <a:buFont typeface="Noto Sans Symbols"/>
                        <a:buChar char="▪"/>
                      </a:pPr>
                      <a:r>
                        <a:rPr lang="en-US" sz="1400" u="sng" cap="none" strike="noStrike">
                          <a:solidFill>
                            <a:srgbClr val="0563C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9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Isilon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563C1"/>
                        </a:buClr>
                        <a:buSzPts val="1400"/>
                        <a:buFont typeface="Noto Sans Symbols"/>
                        <a:buChar char="▪"/>
                      </a:pPr>
                      <a:r>
                        <a:rPr lang="en-US" sz="1400" u="sng" cap="none" strike="noStrike">
                          <a:solidFill>
                            <a:srgbClr val="0563C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0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Ohio Supercomputer Center (OSC)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563C1"/>
                        </a:buClr>
                        <a:buSzPts val="1400"/>
                        <a:buFont typeface="Noto Sans Symbols"/>
                        <a:buChar char="▪"/>
                      </a:pPr>
                      <a:r>
                        <a:rPr lang="en-US" sz="1400" u="sng" cap="none" strike="noStrike">
                          <a:solidFill>
                            <a:srgbClr val="0563C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1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OneDrive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▪"/>
                      </a:pPr>
                      <a:r>
                        <a:rPr lang="en-US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Cloud Storage Services</a:t>
                      </a:r>
                      <a:endParaRPr/>
                    </a:p>
                  </a:txBody>
                  <a:tcPr marT="0" marB="0" marR="50300" marL="503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0300" marL="503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504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sng" cap="none" strike="noStrike">
                          <a:solidFill>
                            <a:srgbClr val="0563C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2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Science Gateways Community Institute (SGCI)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0300" marL="503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▪"/>
                      </a:pPr>
                      <a:r>
                        <a:rPr lang="en-US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NSF-funded, online and in person resources and services. Science gateways allow science &amp; engineering communities to access shared data, software, computing services, instruments, educational materials, and other resources specific to their disciplines. </a:t>
                      </a:r>
                      <a:endParaRPr/>
                    </a:p>
                  </a:txBody>
                  <a:tcPr marT="0" marB="0" marR="50300" marL="503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0300" marL="503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69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3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Secure research environment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0300" marL="503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▪"/>
                      </a:pPr>
                      <a:r>
                        <a:rPr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FISMA, HIPAA, export control, restricted data, encryption, etc.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0300" marL="503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0300" marL="503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599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4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Servers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0300" marL="503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▪"/>
                      </a:pPr>
                      <a:r>
                        <a:rPr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Co-located (costs vary)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▪"/>
                      </a:pPr>
                      <a:r>
                        <a:rPr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Dedicated (costs vary)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▪"/>
                      </a:pPr>
                      <a:r>
                        <a:rPr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Virtual Machines (VM)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▪"/>
                      </a:pPr>
                      <a:r>
                        <a:rPr lang="en-US" sz="14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5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IT@UC Billing Rates FY21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0300" marL="503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VM CPU cost: $18.75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VM memory: $0.37/GB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VM storage: $0.14/GB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mailto: opensystems-sa@uc.edu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0300" marL="503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7" name="Google Shape;127;p6"/>
          <p:cNvGraphicFramePr/>
          <p:nvPr/>
        </p:nvGraphicFramePr>
        <p:xfrm>
          <a:off x="935228" y="116657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{BFD4B371-0D99-464C-8586-FF173DFB91F8}</a:tableStyleId>
              </a:tblPr>
              <a:tblGrid>
                <a:gridCol w="3348025"/>
                <a:gridCol w="4312125"/>
                <a:gridCol w="2541075"/>
              </a:tblGrid>
              <a:tr h="460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Large file transfer</a:t>
                      </a:r>
                      <a:endParaRPr b="0" i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950" marB="0" marR="49975" marL="499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71450" lvl="0" marL="17145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563C1"/>
                        </a:buClr>
                        <a:buSzPts val="1100"/>
                        <a:buFont typeface="Arial"/>
                        <a:buChar char="•"/>
                      </a:pPr>
                      <a:r>
                        <a:rPr b="0" i="0" lang="en-US" sz="1400" u="sng" cap="none" strike="noStrike">
                          <a:solidFill>
                            <a:srgbClr val="0563C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6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Globus desktop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563C1"/>
                        </a:buClr>
                        <a:buSzPts val="1100"/>
                        <a:buFont typeface="Arial"/>
                        <a:buChar char="•"/>
                      </a:pPr>
                      <a:r>
                        <a:rPr b="0" i="0" lang="en-US" sz="1400" u="sng" cap="none" strike="noStrike">
                          <a:solidFill>
                            <a:srgbClr val="0563C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7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Aspera</a:t>
                      </a:r>
                      <a:endParaRPr b="0" i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950" marB="0" marR="49975" marL="499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b="0" i="0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950" marB="0" marR="49975" marL="499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C Logo - University of Cincinnati [uc.edu] Download Vector" id="132" name="Google Shape;132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78720" y="5914571"/>
            <a:ext cx="2113280" cy="94342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33" name="Google Shape;133;p7"/>
          <p:cNvGraphicFramePr/>
          <p:nvPr/>
        </p:nvGraphicFramePr>
        <p:xfrm>
          <a:off x="838200" y="301355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{BFD4B371-0D99-464C-8586-FF173DFB91F8}</a:tableStyleId>
              </a:tblPr>
              <a:tblGrid>
                <a:gridCol w="3349100"/>
                <a:gridCol w="4314675"/>
                <a:gridCol w="2536350"/>
              </a:tblGrid>
              <a:tr h="682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sng" cap="none" strike="noStrike">
                          <a:solidFill>
                            <a:srgbClr val="0563C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4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UC ScienceNet (UCSN)</a:t>
                      </a:r>
                      <a:r>
                        <a:rPr lang="en-US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0300" marL="503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▪"/>
                      </a:pPr>
                      <a:r>
                        <a:rPr lang="en-US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High-speed dedicated research network (10/40 Gbps)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0300" marL="503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Connections subject to IT@UC charges for data ports.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Current locations: CECH; ERC; Rhodes; Braunstein; Geo-Physics; Kettering; Langsam, French Hall West.</a:t>
                      </a:r>
                      <a:r>
                        <a:rPr baseline="30000" lang="en-US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0300" marL="503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61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5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Virtual &amp; Augmented Reality Research &amp; Development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0300" marL="503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▪"/>
                      </a:pPr>
                      <a:r>
                        <a:rPr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IT@UC Center for Simulations &amp; Virtual Environments Research (UCSIM)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0300" marL="503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0300" marL="503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144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6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Web/digital content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0300" marL="503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▪"/>
                      </a:pPr>
                      <a:r>
                        <a:rPr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Branding, short URLs, content management, SEO, social media, etc.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0300" marL="503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0300" marL="503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44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Websites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0300" marL="503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▪"/>
                      </a:pPr>
                      <a:r>
                        <a:rPr lang="en-US" sz="14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7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UC Homepages</a:t>
                      </a:r>
                      <a:r>
                        <a:rPr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(C-panel)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0300" marL="503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 charge for these services.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0300" marL="503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4" name="Google Shape;134;p7"/>
          <p:cNvGraphicFramePr/>
          <p:nvPr/>
        </p:nvGraphicFramePr>
        <p:xfrm>
          <a:off x="838200" y="128016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{BFD4B371-0D99-464C-8586-FF173DFB91F8}</a:tableStyleId>
              </a:tblPr>
              <a:tblGrid>
                <a:gridCol w="3349100"/>
                <a:gridCol w="4314675"/>
                <a:gridCol w="2536350"/>
              </a:tblGrid>
              <a:tr h="3561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SERVICE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45720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TOOLS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NOTES</a:t>
                      </a:r>
                      <a:r>
                        <a:rPr b="1" baseline="30000" lang="en-US" sz="14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4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sp>
        <p:nvSpPr>
          <p:cNvPr id="135" name="Google Shape;135;p7"/>
          <p:cNvSpPr/>
          <p:nvPr/>
        </p:nvSpPr>
        <p:spPr>
          <a:xfrm>
            <a:off x="1" y="177706"/>
            <a:ext cx="12191999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Services &amp; Solutions</a:t>
            </a:r>
            <a:endParaRPr/>
          </a:p>
        </p:txBody>
      </p:sp>
      <p:graphicFrame>
        <p:nvGraphicFramePr>
          <p:cNvPr id="136" name="Google Shape;136;p7"/>
          <p:cNvGraphicFramePr/>
          <p:nvPr/>
        </p:nvGraphicFramePr>
        <p:xfrm>
          <a:off x="838200" y="165395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{BFD4B371-0D99-464C-8586-FF173DFB91F8}</a:tableStyleId>
              </a:tblPr>
              <a:tblGrid>
                <a:gridCol w="3349100"/>
                <a:gridCol w="4314675"/>
                <a:gridCol w="2536350"/>
              </a:tblGrid>
              <a:tr h="7504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Training &amp; Education </a:t>
                      </a:r>
                      <a:br>
                        <a:rPr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(in partnership with UC Libraries, XSEDE and OSC)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0300" marL="503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▪"/>
                      </a:pPr>
                      <a:r>
                        <a:rPr lang="en-US" sz="14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8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Data &amp; Computational Science Series (DCSS)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▪"/>
                      </a:pPr>
                      <a:r>
                        <a:rPr lang="en-US" sz="14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9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XSEDE monthly HPC workshops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▪"/>
                      </a:pPr>
                      <a:r>
                        <a:rPr lang="en-US" sz="14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0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OSC workshops</a:t>
                      </a:r>
                      <a:r>
                        <a:rPr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at UC: Intro to HPC, Big Data Hadoop/Spark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▪"/>
                      </a:pPr>
                      <a:r>
                        <a:rPr lang="en-US" sz="1400" u="sng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1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University of Cincinnati Libraries Workshops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285750" lvl="1" marL="74295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urier New"/>
                        <a:buChar char="o"/>
                      </a:pPr>
                      <a:r>
                        <a:rPr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R, Python, GIS, Data Management, GitHub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0300" marL="503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 charge for these services. Workshops and seminars at UC are free for UC personnel unless otherwise indicated.</a:t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50300" marL="503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9"/>
          <p:cNvSpPr txBox="1"/>
          <p:nvPr>
            <p:ph type="title"/>
          </p:nvPr>
        </p:nvSpPr>
        <p:spPr>
          <a:xfrm>
            <a:off x="838200" y="365125"/>
            <a:ext cx="10515600" cy="125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Advanced Research Computing (ARC)</a:t>
            </a:r>
            <a:br>
              <a:rPr lang="en-US"/>
            </a:br>
            <a:r>
              <a:rPr lang="en-US"/>
              <a:t>What is ARC?</a:t>
            </a:r>
            <a:endParaRPr/>
          </a:p>
        </p:txBody>
      </p:sp>
      <p:sp>
        <p:nvSpPr>
          <p:cNvPr id="142" name="Google Shape;142;p9"/>
          <p:cNvSpPr txBox="1"/>
          <p:nvPr>
            <p:ph idx="1" type="body"/>
          </p:nvPr>
        </p:nvSpPr>
        <p:spPr>
          <a:xfrm>
            <a:off x="838200" y="1820811"/>
            <a:ext cx="10515600" cy="486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en-US" sz="2400"/>
              <a:t>High performance and high throughput computing facility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enables and accelerates computational research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develops a computational workforce of HPC professionals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educates emerging computational researchers 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en-US" sz="2400"/>
              <a:t>ARC team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</a:pPr>
            <a:r>
              <a:rPr lang="en-US" sz="2300"/>
              <a:t>faculty advisory committee (members from CEAS, CoM, A&amp;S, CoB)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</a:pPr>
            <a:r>
              <a:rPr lang="en-US" sz="2300"/>
              <a:t>Office of Research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</a:pPr>
            <a:r>
              <a:rPr lang="en-US" sz="2300"/>
              <a:t>IT@UC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</a:pPr>
            <a:r>
              <a:rPr lang="en-US" sz="2300"/>
              <a:t>HPC administrators and user support personnel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</a:pPr>
            <a:r>
              <a:rPr lang="en-US" sz="2300"/>
              <a:t>supported by IUIT and NSF XCRI chief architect and administrators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descr="UC Logo - University of Cincinnati [uc.edu] Download Vector" id="143" name="Google Shape;143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78720" y="5914571"/>
            <a:ext cx="2113280" cy="9434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0"/>
          <p:cNvSpPr txBox="1"/>
          <p:nvPr>
            <p:ph type="title"/>
          </p:nvPr>
        </p:nvSpPr>
        <p:spPr>
          <a:xfrm>
            <a:off x="735850" y="86075"/>
            <a:ext cx="10515600" cy="91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Available Hardware</a:t>
            </a:r>
            <a:endParaRPr/>
          </a:p>
        </p:txBody>
      </p:sp>
      <p:sp>
        <p:nvSpPr>
          <p:cNvPr id="149" name="Google Shape;149;p10"/>
          <p:cNvSpPr txBox="1"/>
          <p:nvPr>
            <p:ph idx="1" type="body"/>
          </p:nvPr>
        </p:nvSpPr>
        <p:spPr>
          <a:xfrm>
            <a:off x="920100" y="1253400"/>
            <a:ext cx="4709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100" u="sng">
                <a:highlight>
                  <a:srgbClr val="FFFFFF"/>
                </a:highlight>
              </a:rPr>
              <a:t>ARCC 1</a:t>
            </a:r>
            <a:r>
              <a:rPr lang="en-US" sz="1100">
                <a:highlight>
                  <a:srgbClr val="FFFFFF"/>
                </a:highlight>
              </a:rPr>
              <a:t> </a:t>
            </a:r>
            <a:endParaRPr sz="1100"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CPU</a:t>
            </a:r>
            <a:r>
              <a:rPr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  </a:t>
            </a:r>
            <a:endParaRPr sz="12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The 36</a:t>
            </a:r>
            <a:r>
              <a:rPr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 CPU nodes contain</a:t>
            </a:r>
            <a:r>
              <a:rPr i="1"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  </a:t>
            </a:r>
            <a:endParaRPr sz="12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98450" lvl="0" marL="1143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Times New Roman"/>
              <a:buChar char="●"/>
            </a:pPr>
            <a:r>
              <a:rPr i="1"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Two Intel Xeon Gold 6148 CPUS, each with:</a:t>
            </a:r>
            <a:r>
              <a:rPr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  </a:t>
            </a:r>
            <a:endParaRPr sz="12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98450" lvl="0" marL="1600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Times New Roman"/>
              <a:buChar char="●"/>
            </a:pPr>
            <a:r>
              <a:rPr i="1"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20 cores</a:t>
            </a:r>
            <a:r>
              <a:rPr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  </a:t>
            </a:r>
            <a:endParaRPr sz="12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98450" lvl="0" marL="1600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Times New Roman"/>
              <a:buChar char="●"/>
            </a:pPr>
            <a:r>
              <a:rPr i="1"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2.4-3.7GHz</a:t>
            </a:r>
            <a:r>
              <a:rPr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  </a:t>
            </a:r>
            <a:endParaRPr sz="12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98450" lvl="0" marL="1143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Times New Roman"/>
              <a:buChar char="●"/>
            </a:pPr>
            <a:r>
              <a:rPr i="1"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192GB of RAM</a:t>
            </a:r>
            <a:r>
              <a:rPr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  </a:t>
            </a:r>
            <a:endParaRPr sz="12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98450" lvl="0" marL="1143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Times New Roman"/>
              <a:buChar char="●"/>
            </a:pPr>
            <a:r>
              <a:rPr i="1"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Omni path 100GB/s</a:t>
            </a:r>
            <a:r>
              <a:rPr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  </a:t>
            </a:r>
            <a:endParaRPr sz="12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  </a:t>
            </a:r>
            <a:endParaRPr sz="12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GPU</a:t>
            </a:r>
            <a:r>
              <a:rPr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  </a:t>
            </a:r>
            <a:endParaRPr sz="12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The GPU node contains:</a:t>
            </a:r>
            <a:r>
              <a:rPr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  </a:t>
            </a:r>
            <a:endParaRPr sz="12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98450" lvl="0" marL="1143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Times New Roman"/>
              <a:buChar char="●"/>
            </a:pPr>
            <a:r>
              <a:rPr i="1"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Two NVIDIA Tesla V100-32GB GPUs</a:t>
            </a:r>
            <a:r>
              <a:rPr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  </a:t>
            </a:r>
            <a:endParaRPr sz="12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98450" lvl="0" marL="1143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Times New Roman"/>
              <a:buChar char="●"/>
            </a:pPr>
            <a:r>
              <a:rPr i="1"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Two Intel Xeon Gold 6148 CPUs:</a:t>
            </a:r>
            <a:r>
              <a:rPr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  </a:t>
            </a:r>
            <a:endParaRPr sz="12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800" lvl="0" marL="1600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●"/>
            </a:pPr>
            <a:r>
              <a:rPr i="1"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20 cores </a:t>
            </a:r>
            <a:r>
              <a:rPr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endParaRPr sz="12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800" lvl="0" marL="1600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●"/>
            </a:pPr>
            <a:r>
              <a:rPr i="1"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2.4-3.7GHz </a:t>
            </a:r>
            <a:r>
              <a:rPr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endParaRPr sz="12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98450" lvl="0" marL="1143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Times New Roman"/>
              <a:buChar char="●"/>
            </a:pPr>
            <a:r>
              <a:rPr i="1"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192GB of RAM</a:t>
            </a:r>
            <a:r>
              <a:rPr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  </a:t>
            </a:r>
            <a:endParaRPr sz="12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800" lvl="0" marL="1143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</a:pPr>
            <a:r>
              <a:rPr i="1"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Omni path 100GB/s</a:t>
            </a:r>
            <a:r>
              <a:rPr lang="en-US" sz="1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 </a:t>
            </a:r>
            <a:endParaRPr/>
          </a:p>
        </p:txBody>
      </p:sp>
      <p:pic>
        <p:nvPicPr>
          <p:cNvPr descr="UC Logo - University of Cincinnati [uc.edu] Download Vector" id="150" name="Google Shape;150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78720" y="5914571"/>
            <a:ext cx="2113280" cy="943429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10"/>
          <p:cNvSpPr txBox="1"/>
          <p:nvPr/>
        </p:nvSpPr>
        <p:spPr>
          <a:xfrm>
            <a:off x="6141525" y="857800"/>
            <a:ext cx="5322600" cy="58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 u="sng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ARCC 2 – Available July 2021</a:t>
            </a:r>
            <a:r>
              <a:rPr lang="en-US" sz="11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endParaRPr sz="11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endParaRPr sz="11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highlight>
                  <a:srgbClr val="FFFFFF"/>
                </a:highlight>
              </a:rPr>
              <a:t>CPU</a:t>
            </a: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</a:rPr>
              <a:t>70 CPU Nodes will have</a:t>
            </a:r>
            <a:r>
              <a:rPr i="1" lang="en-US" sz="1200">
                <a:solidFill>
                  <a:schemeClr val="dk1"/>
                </a:solidFill>
                <a:highlight>
                  <a:srgbClr val="FFFFFF"/>
                </a:highlight>
              </a:rPr>
              <a:t>:</a:t>
            </a: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</a:rPr>
              <a:t>  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8450" lvl="0" marL="1143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●"/>
            </a:pPr>
            <a:r>
              <a:rPr i="1" lang="en-US" sz="1200">
                <a:solidFill>
                  <a:schemeClr val="dk1"/>
                </a:solidFill>
                <a:highlight>
                  <a:srgbClr val="FFFFFF"/>
                </a:highlight>
              </a:rPr>
              <a:t>Two AMD EPYC 7452 CPUS, each with:</a:t>
            </a: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</a:rPr>
              <a:t>  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8450" lvl="0" marL="1600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●"/>
            </a:pPr>
            <a:r>
              <a:rPr i="1" lang="en-US" sz="1200">
                <a:solidFill>
                  <a:schemeClr val="dk1"/>
                </a:solidFill>
                <a:highlight>
                  <a:srgbClr val="FFFFFF"/>
                </a:highlight>
              </a:rPr>
              <a:t>32 cores</a:t>
            </a: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</a:rPr>
              <a:t>  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8450" lvl="0" marL="1600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●"/>
            </a:pPr>
            <a:r>
              <a:rPr i="1" lang="en-US" sz="1200">
                <a:solidFill>
                  <a:schemeClr val="dk1"/>
                </a:solidFill>
                <a:highlight>
                  <a:srgbClr val="FFFFFF"/>
                </a:highlight>
              </a:rPr>
              <a:t>2.35-3.35GHz</a:t>
            </a: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</a:rPr>
              <a:t>  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04800" lvl="0" marL="1143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●"/>
            </a:pPr>
            <a:r>
              <a:rPr i="1" lang="en-US" sz="1200">
                <a:solidFill>
                  <a:schemeClr val="dk1"/>
                </a:solidFill>
                <a:highlight>
                  <a:srgbClr val="FFFFFF"/>
                </a:highlight>
              </a:rPr>
              <a:t>960GB SSD</a:t>
            </a: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</a:rPr>
              <a:t>  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8450" lvl="0" marL="1143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●"/>
            </a:pPr>
            <a:r>
              <a:rPr i="1" lang="en-US" sz="1200">
                <a:solidFill>
                  <a:schemeClr val="dk1"/>
                </a:solidFill>
                <a:highlight>
                  <a:srgbClr val="FFFFFF"/>
                </a:highlight>
              </a:rPr>
              <a:t>256GB of RAM</a:t>
            </a: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</a:rPr>
              <a:t>  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04800" lvl="0" marL="1143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●"/>
            </a:pPr>
            <a:r>
              <a:rPr i="1" lang="en-US" sz="1200">
                <a:solidFill>
                  <a:schemeClr val="dk1"/>
                </a:solidFill>
                <a:highlight>
                  <a:srgbClr val="FFFFFF"/>
                </a:highlight>
              </a:rPr>
              <a:t>InfiniBand 100Gb/s</a:t>
            </a: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</a:rPr>
              <a:t>  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highlight>
                  <a:srgbClr val="FFFFFF"/>
                </a:highlight>
              </a:rPr>
              <a:t>Large Memory node</a:t>
            </a: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</a:rPr>
              <a:t>  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</a:rPr>
              <a:t># TBD, Each of the large memory nodes will consist of:  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8450" lvl="0" marL="1143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●"/>
            </a:pPr>
            <a:r>
              <a:rPr i="1" lang="en-US" sz="1200">
                <a:solidFill>
                  <a:schemeClr val="dk1"/>
                </a:solidFill>
                <a:highlight>
                  <a:srgbClr val="FFFFFF"/>
                </a:highlight>
              </a:rPr>
              <a:t>Two AMD EPYC 7452 CPUS, each with:</a:t>
            </a: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</a:rPr>
              <a:t>  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8450" lvl="0" marL="1600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●"/>
            </a:pPr>
            <a:r>
              <a:rPr i="1" lang="en-US" sz="1200">
                <a:solidFill>
                  <a:schemeClr val="dk1"/>
                </a:solidFill>
                <a:highlight>
                  <a:srgbClr val="FFFFFF"/>
                </a:highlight>
              </a:rPr>
              <a:t>32 cores</a:t>
            </a: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</a:rPr>
              <a:t>  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8450" lvl="0" marL="1600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●"/>
            </a:pPr>
            <a:r>
              <a:rPr i="1" lang="en-US" sz="1200">
                <a:solidFill>
                  <a:schemeClr val="dk1"/>
                </a:solidFill>
                <a:highlight>
                  <a:srgbClr val="FFFFFF"/>
                </a:highlight>
              </a:rPr>
              <a:t>2.35-3.35GHz</a:t>
            </a: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</a:rPr>
              <a:t>  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04800" lvl="0" marL="1143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●"/>
            </a:pPr>
            <a:r>
              <a:rPr i="1" lang="en-US" sz="1200">
                <a:solidFill>
                  <a:schemeClr val="dk1"/>
                </a:solidFill>
                <a:highlight>
                  <a:srgbClr val="FFFFFF"/>
                </a:highlight>
              </a:rPr>
              <a:t>960GB SSD</a:t>
            </a: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</a:rPr>
              <a:t>  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8450" lvl="0" marL="1143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●"/>
            </a:pPr>
            <a:r>
              <a:rPr i="1" lang="en-US" sz="1200">
                <a:solidFill>
                  <a:schemeClr val="dk1"/>
                </a:solidFill>
                <a:highlight>
                  <a:srgbClr val="FFFFFF"/>
                </a:highlight>
              </a:rPr>
              <a:t>1TB of RAM</a:t>
            </a: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</a:rPr>
              <a:t>  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04800" lvl="0" marL="1143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●"/>
            </a:pPr>
            <a:r>
              <a:rPr i="1" lang="en-US" sz="1200">
                <a:solidFill>
                  <a:schemeClr val="dk1"/>
                </a:solidFill>
                <a:highlight>
                  <a:srgbClr val="FFFFFF"/>
                </a:highlight>
              </a:rPr>
              <a:t>InfiniBand 100Gb/s</a:t>
            </a: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</a:rPr>
              <a:t>  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highlight>
                  <a:srgbClr val="FFFFFF"/>
                </a:highlight>
              </a:rPr>
              <a:t>GPU</a:t>
            </a: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</a:rPr>
              <a:t> 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</a:rPr>
              <a:t>~7 GPU nodes will have:  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8450" lvl="0" marL="1143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●"/>
            </a:pPr>
            <a:r>
              <a:rPr i="1" lang="en-US" sz="1200">
                <a:solidFill>
                  <a:schemeClr val="dk1"/>
                </a:solidFill>
                <a:highlight>
                  <a:srgbClr val="FFFFFF"/>
                </a:highlight>
              </a:rPr>
              <a:t>Two NVIDIA Tesla A100 40GB GPUs</a:t>
            </a: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</a:rPr>
              <a:t>  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8450" lvl="0" marL="1143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●"/>
            </a:pPr>
            <a:r>
              <a:rPr i="1" lang="en-US" sz="1200">
                <a:solidFill>
                  <a:schemeClr val="dk1"/>
                </a:solidFill>
                <a:highlight>
                  <a:srgbClr val="FFFFFF"/>
                </a:highlight>
              </a:rPr>
              <a:t>Two AMD EPYC 7452 CPUS, each with:</a:t>
            </a: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</a:rPr>
              <a:t>  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8450" lvl="0" marL="1600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●"/>
            </a:pPr>
            <a:r>
              <a:rPr i="1" lang="en-US" sz="1200">
                <a:solidFill>
                  <a:schemeClr val="dk1"/>
                </a:solidFill>
                <a:highlight>
                  <a:srgbClr val="FFFFFF"/>
                </a:highlight>
              </a:rPr>
              <a:t>32 cores</a:t>
            </a: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</a:rPr>
              <a:t>  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8450" lvl="0" marL="1600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●"/>
            </a:pPr>
            <a:r>
              <a:rPr i="1" lang="en-US" sz="1200">
                <a:solidFill>
                  <a:schemeClr val="dk1"/>
                </a:solidFill>
                <a:highlight>
                  <a:srgbClr val="FFFFFF"/>
                </a:highlight>
              </a:rPr>
              <a:t>2.35-3.35GHz</a:t>
            </a: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</a:rPr>
              <a:t>  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8450" lvl="0" marL="1143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●"/>
            </a:pPr>
            <a:r>
              <a:rPr i="1" lang="en-US" sz="1200">
                <a:solidFill>
                  <a:schemeClr val="dk1"/>
                </a:solidFill>
                <a:highlight>
                  <a:srgbClr val="FFFFFF"/>
                </a:highlight>
              </a:rPr>
              <a:t>960GB SSD</a:t>
            </a: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</a:rPr>
              <a:t>  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298450" lvl="0" marL="1143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●"/>
            </a:pPr>
            <a:r>
              <a:rPr i="1" lang="en-US" sz="1200">
                <a:solidFill>
                  <a:schemeClr val="dk1"/>
                </a:solidFill>
                <a:highlight>
                  <a:srgbClr val="FFFFFF"/>
                </a:highlight>
              </a:rPr>
              <a:t>512GB of RAM</a:t>
            </a: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</a:rPr>
              <a:t>  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04800" lvl="0" marL="1143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●"/>
            </a:pPr>
            <a:r>
              <a:rPr i="1" lang="en-US" sz="1200">
                <a:solidFill>
                  <a:schemeClr val="dk1"/>
                </a:solidFill>
                <a:highlight>
                  <a:srgbClr val="FFFFFF"/>
                </a:highlight>
              </a:rPr>
              <a:t>InfiniBand 100Gb/s</a:t>
            </a:r>
            <a:endParaRPr i="1" sz="120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2020-08-13T15:54:37Z</dcterms:created>
  <dc:creator>Latessa, Amy (latessak)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0x0101002DE0C72C0C0028459620CF8EF131F748</vt:lpwstr>
  </property>
</Properties>
</file>